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69" r:id="rId17"/>
    <p:sldId id="273" r:id="rId18"/>
    <p:sldId id="268" r:id="rId19"/>
    <p:sldId id="270" r:id="rId20"/>
    <p:sldId id="272" r:id="rId21"/>
    <p:sldId id="271" r:id="rId22"/>
    <p:sldId id="274" r:id="rId23"/>
    <p:sldId id="281" r:id="rId24"/>
    <p:sldId id="283" r:id="rId25"/>
    <p:sldId id="275" r:id="rId26"/>
    <p:sldId id="276" r:id="rId27"/>
    <p:sldId id="282" r:id="rId28"/>
    <p:sldId id="277" r:id="rId29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B1C4-9865-47FC-99BD-081B2CB54C1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2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73C6-2D5E-4159-8F7C-84BF08CA6D4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20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D111-3CDA-462B-A76D-547EC4AAB62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50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73B7-7996-4BA0-A4F7-AE0A1C7BF61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39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3F15-82B1-45A6-8139-226D0703436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537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C365-E1ED-469F-A33F-2C28DEE6FF1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722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15AE-98EF-4CE7-B4E5-11F16D5E832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108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B61F-E48A-45F2-BABD-598E15B5E3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73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C04B-3DD7-43F9-9D77-F57BCFEC3F5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769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BE57-5434-4CE0-9F02-6BE02EAF0D6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997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23F6-447D-4738-A504-F7341FDC39E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280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99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30F840-9587-4EC8-BCCE-27FB7F36B0A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09600" y="457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NZ" sz="4000">
                <a:solidFill>
                  <a:schemeClr val="tx2"/>
                </a:solidFill>
              </a:rPr>
              <a:t>Defence strategies against predators 2: Mimics</a:t>
            </a:r>
            <a:endParaRPr lang="en-AU" sz="4000">
              <a:solidFill>
                <a:schemeClr val="tx2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684213" y="69215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NZ" sz="4400" b="1">
                <a:solidFill>
                  <a:schemeClr val="tx2"/>
                </a:solidFill>
              </a:rPr>
              <a:t>Responses of animals to the biotic environment</a:t>
            </a:r>
            <a:endParaRPr lang="en-AU" sz="4400" b="1">
              <a:solidFill>
                <a:schemeClr val="tx2"/>
              </a:solidFill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187450" y="2565400"/>
            <a:ext cx="64008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NZ" sz="3600" b="1"/>
              <a:t>Interspecific aggressive responses</a:t>
            </a:r>
            <a:r>
              <a:rPr lang="en-NZ" sz="4400"/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en-AU" sz="440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NZ" sz="2800" smtClean="0"/>
              <a:t>Müllerian mimicry in Dendrobates frogs in Peru</a:t>
            </a:r>
          </a:p>
        </p:txBody>
      </p:sp>
      <p:pic>
        <p:nvPicPr>
          <p:cNvPr id="11267" name="Picture 4" descr="dendr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1637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dendr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217963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dendr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2187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dendr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21796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dendr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1875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dendro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1637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267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000" smtClean="0"/>
              <a:t>	The three frogs </a:t>
            </a:r>
            <a:r>
              <a:rPr lang="en-NZ" sz="2000" b="1" i="1" smtClean="0">
                <a:latin typeface="Times New Roman" pitchFamily="18" charset="0"/>
              </a:rPr>
              <a:t>a - c</a:t>
            </a:r>
            <a:r>
              <a:rPr lang="en-NZ" sz="2000" smtClean="0"/>
              <a:t> are all supposedly members of a single species, </a:t>
            </a:r>
            <a:r>
              <a:rPr lang="en-NZ" sz="2000" b="1" i="1" smtClean="0">
                <a:latin typeface="Times New Roman" pitchFamily="18" charset="0"/>
              </a:rPr>
              <a:t>Dendrobates imitator</a:t>
            </a:r>
            <a:r>
              <a:rPr lang="en-NZ" sz="2000" smtClean="0"/>
              <a:t>. Each of these different morphs is sympatric with a different species in a different geographical region. The species with which each morph is sympatric is shown beside that morph. </a:t>
            </a:r>
          </a:p>
          <a:p>
            <a:pPr eaLnBrk="1" hangingPunct="1">
              <a:buFontTx/>
              <a:buNone/>
            </a:pPr>
            <a:r>
              <a:rPr lang="en-NZ" sz="2000" smtClean="0"/>
              <a:t>	The species are: </a:t>
            </a:r>
          </a:p>
          <a:p>
            <a:pPr eaLnBrk="1" hangingPunct="1">
              <a:buFontTx/>
              <a:buNone/>
            </a:pPr>
            <a:r>
              <a:rPr lang="en-NZ" sz="2000" b="1" i="1" smtClean="0">
                <a:latin typeface="Times New Roman" pitchFamily="18" charset="0"/>
              </a:rPr>
              <a:t>d. Dendrobates variabilis</a:t>
            </a:r>
            <a:r>
              <a:rPr lang="en-NZ" sz="2000" smtClean="0"/>
              <a:t> (Tarapoto),</a:t>
            </a:r>
          </a:p>
          <a:p>
            <a:pPr eaLnBrk="1" hangingPunct="1">
              <a:buFontTx/>
              <a:buNone/>
            </a:pPr>
            <a:r>
              <a:rPr lang="en-NZ" sz="2000" b="1" i="1" smtClean="0">
                <a:latin typeface="Times New Roman" pitchFamily="18" charset="0"/>
              </a:rPr>
              <a:t>e. Dendrobates fantasticus</a:t>
            </a:r>
            <a:r>
              <a:rPr lang="en-NZ" sz="2000" smtClean="0"/>
              <a:t> (Huallaga Canyon) and</a:t>
            </a:r>
          </a:p>
          <a:p>
            <a:pPr eaLnBrk="1" hangingPunct="1">
              <a:buFontTx/>
              <a:buNone/>
            </a:pPr>
            <a:r>
              <a:rPr lang="en-NZ" sz="2000" b="1" i="1" smtClean="0">
                <a:latin typeface="Times New Roman" pitchFamily="18" charset="0"/>
              </a:rPr>
              <a:t>f.`Dendrobates ventrimaculatus’</a:t>
            </a:r>
            <a:r>
              <a:rPr lang="en-NZ" sz="2000" smtClean="0"/>
              <a:t> (Yurimaguas).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3" grpId="0" build="p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NZ" sz="3600" b="1" smtClean="0"/>
              <a:t>Aposematic (warning) Colouration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400" smtClean="0"/>
              <a:t>	Many dangerous, harmful, poisonous or distasteful animals are often brightly coloured and striped. A predator that has been stung, bitten or harmed by one species will usually leave similarly coloured animals alone.</a:t>
            </a:r>
          </a:p>
        </p:txBody>
      </p:sp>
      <p:pic>
        <p:nvPicPr>
          <p:cNvPr id="12292" name="Picture 8" descr="Monarch Caterpi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6576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Pot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343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609600" y="60960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Monarch caterpillar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4800600" y="6096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A potter wasp</a:t>
            </a: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4" grpId="0"/>
      <p:bldP spid="1229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More aposematic examples</a:t>
            </a:r>
          </a:p>
        </p:txBody>
      </p:sp>
      <p:pic>
        <p:nvPicPr>
          <p:cNvPr id="13315" name="Picture 4" descr="LycidM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71600"/>
            <a:ext cx="3276600" cy="2347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5" descr="P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71925"/>
            <a:ext cx="3124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Pr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0480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Pr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0480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Firing Chemicals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NZ" sz="2800" smtClean="0"/>
              <a:t>The bombardier beetle can fire a hot, toxic spray in any direction.</a:t>
            </a:r>
          </a:p>
        </p:txBody>
      </p:sp>
      <p:pic>
        <p:nvPicPr>
          <p:cNvPr id="14340" name="Picture 4" descr="Bombardie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frican_bombardier_bee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6861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ombardi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25908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NZ" smtClean="0"/>
              <a:t>Say it don’t spray it!</a:t>
            </a:r>
          </a:p>
        </p:txBody>
      </p:sp>
      <p:pic>
        <p:nvPicPr>
          <p:cNvPr id="15363" name="Picture 7" descr="Spitting Co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3340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828800" y="1371600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/>
              <a:t>Beware -  Don’t be where the cobra spits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Just leave me alone – O.K.!!</a:t>
            </a:r>
          </a:p>
        </p:txBody>
      </p:sp>
      <p:pic>
        <p:nvPicPr>
          <p:cNvPr id="16387" name="Picture 4" descr="skun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25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kunk-in-Gr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352800" y="1524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What a cute little animal!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286000" y="4800600"/>
            <a:ext cx="259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But if it stamps and points its rear end at you – get out of there!!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/>
      <p:bldP spid="16390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</p:spPr>
        <p:txBody>
          <a:bodyPr/>
          <a:lstStyle/>
          <a:p>
            <a:pPr eaLnBrk="1" hangingPunct="1"/>
            <a:r>
              <a:rPr lang="en-NZ" smtClean="0"/>
              <a:t>Some animals just curl up</a:t>
            </a:r>
          </a:p>
        </p:txBody>
      </p:sp>
      <p:pic>
        <p:nvPicPr>
          <p:cNvPr id="17411" name="Picture 5" descr="Armadillo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armadillo_9ban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862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roll your 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Armadillos are experts at this!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NZ" sz="3600" smtClean="0"/>
              <a:t>The pangolin is also good at curling up</a:t>
            </a:r>
          </a:p>
        </p:txBody>
      </p:sp>
      <p:pic>
        <p:nvPicPr>
          <p:cNvPr id="18435" name="Picture 5" descr="pangol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4385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pang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hedgehog_bab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484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And then there’s hedgehogs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z="3200" smtClean="0"/>
              <a:t>Speaking of using spines for defence, here are an American porcupine (left) and, African porcupine (right).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400" smtClean="0"/>
              <a:t>Ok, they don’t curl up, but they don’t usually get eaten either</a:t>
            </a:r>
            <a:r>
              <a:rPr lang="en-NZ" smtClean="0"/>
              <a:t>.</a:t>
            </a:r>
          </a:p>
        </p:txBody>
      </p:sp>
      <p:pic>
        <p:nvPicPr>
          <p:cNvPr id="20484" name="Picture 4" descr="porcup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2386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yank porcup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36613"/>
          </a:xfrm>
        </p:spPr>
        <p:txBody>
          <a:bodyPr/>
          <a:lstStyle/>
          <a:p>
            <a:pPr eaLnBrk="1" hangingPunct="1"/>
            <a:r>
              <a:rPr lang="en-NZ" sz="3600" smtClean="0"/>
              <a:t>Batesian Mimicry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000" b="1" smtClean="0"/>
              <a:t>A harmless species resembles a dangerous or harmful one.</a:t>
            </a:r>
          </a:p>
        </p:txBody>
      </p:sp>
      <p:pic>
        <p:nvPicPr>
          <p:cNvPr id="3076" name="Picture 4" descr="mon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419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icer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4638"/>
            <a:ext cx="3733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4419600"/>
            <a:ext cx="2449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Monarch –poisonous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67400" y="5943600"/>
            <a:ext cx="237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Viceroy - harmless</a:t>
            </a: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8" grpId="0"/>
      <p:bldP spid="307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If not spines, what about a shell?</a:t>
            </a:r>
          </a:p>
        </p:txBody>
      </p:sp>
      <p:pic>
        <p:nvPicPr>
          <p:cNvPr id="21507" name="Picture 4" descr="s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5052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EasternBoxTurtleWHTTu_Ap7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0386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191000" y="1676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A native N.Z. snail – about 5 cm across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590800" y="4724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A box turtle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  <p:bldP spid="21510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NZ" smtClean="0"/>
              <a:t>Hiding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NZ" sz="2400" smtClean="0"/>
              <a:t>This fawn would be hard for a predator to spot. It freezes and its spots look like dappled sunlight on leaves</a:t>
            </a:r>
          </a:p>
        </p:txBody>
      </p:sp>
      <p:pic>
        <p:nvPicPr>
          <p:cNvPr id="22532" name="Picture 4" descr="Faw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400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z="3200" smtClean="0"/>
              <a:t>Being part of a large group can be  a useful way to escape individual attention from a predator.</a:t>
            </a:r>
          </a:p>
        </p:txBody>
      </p:sp>
      <p:pic>
        <p:nvPicPr>
          <p:cNvPr id="23555" name="Picture 7" descr="Starling f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4196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Formation_f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69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2514600" y="1600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/>
              <a:t>Birds do it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533400" y="6248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pigeons</a:t>
            </a:r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5029200" y="25908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Starlings (lots of them!)</a:t>
            </a: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  <p:bldP spid="23558" grpId="0"/>
      <p:bldP spid="2355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h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5626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438400" y="8382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/>
              <a:t>Fish often swim in schools,</a:t>
            </a:r>
            <a:r>
              <a:rPr lang="en-NZ" sz="2400"/>
              <a:t> e.g. snapper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486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/>
              <a:t>Musk oxen form a defensive circle against wolves</a:t>
            </a:r>
            <a:endParaRPr lang="en-NZ" sz="240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057400"/>
            <a:ext cx="86391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NZ" smtClean="0"/>
              <a:t>Keeping Watch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z="2400" smtClean="0"/>
              <a:t>Animals like meerkats and baboons always have at least one member on  lookout duty.</a:t>
            </a:r>
          </a:p>
        </p:txBody>
      </p:sp>
      <p:pic>
        <p:nvPicPr>
          <p:cNvPr id="25604" name="Picture 6" descr="meerkat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743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Meerk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23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BaboonTr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5814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z="3200" smtClean="0"/>
              <a:t>And then you can just play dead and hope that the predator only likes live meat</a:t>
            </a:r>
          </a:p>
        </p:txBody>
      </p:sp>
      <p:pic>
        <p:nvPicPr>
          <p:cNvPr id="26627" name="Picture 5" descr="play pos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1336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poss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667000" y="16764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Its known as “playing possum”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6248400" y="2514600"/>
            <a:ext cx="2133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Hey Rover, do you think he’s really, like, you know – dead?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/>
      <p:bldP spid="26630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ead 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27425"/>
            <a:ext cx="3810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876800" y="4724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Even this bat thought he would give it a try</a:t>
            </a:r>
            <a:r>
              <a:rPr lang="en-NZ"/>
              <a:t>.</a:t>
            </a:r>
          </a:p>
        </p:txBody>
      </p:sp>
      <p:pic>
        <p:nvPicPr>
          <p:cNvPr id="27652" name="Picture 6" descr="dead sp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35052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600200" y="1066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This spider is trying to win an Oscar</a:t>
            </a:r>
            <a:r>
              <a:rPr lang="en-NZ"/>
              <a:t>.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Even more “dead” animals</a:t>
            </a:r>
          </a:p>
        </p:txBody>
      </p:sp>
      <p:pic>
        <p:nvPicPr>
          <p:cNvPr id="29703" name="Picture 7" descr="Armadillo_dead_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dead liz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438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dead sn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8479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85800" y="32766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Some snakes will also act dead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15000" y="3352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Lizards too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143000" y="6248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And this armadillo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200400" y="62484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–  </a:t>
            </a:r>
            <a:r>
              <a:rPr lang="en-NZ" b="1"/>
              <a:t>wait up… he’s really dead. Another road statistic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 rot="10800000">
            <a:off x="6096000" y="5334000"/>
            <a:ext cx="2971800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9706" grpId="0" build="allAtOnce"/>
      <p:bldP spid="29707" grpId="0"/>
      <p:bldP spid="29708" grpId="0"/>
      <p:bldP spid="29709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NZ" sz="3600" smtClean="0"/>
              <a:t>Batesian Mimicry is widespread among tropical butterflies</a:t>
            </a:r>
          </a:p>
        </p:txBody>
      </p:sp>
      <p:pic>
        <p:nvPicPr>
          <p:cNvPr id="4099" name="Picture 4" descr="dardanus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205038"/>
            <a:ext cx="318611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600325" y="1341438"/>
            <a:ext cx="3816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600"/>
              <a:t>At top left is the </a:t>
            </a:r>
            <a:r>
              <a:rPr lang="en-NZ" sz="1600" i="1"/>
              <a:t>Papilio dardanus</a:t>
            </a:r>
            <a:r>
              <a:rPr lang="en-NZ" sz="1600"/>
              <a:t> male;</a:t>
            </a:r>
          </a:p>
          <a:p>
            <a:pPr eaLnBrk="1" hangingPunct="1"/>
            <a:r>
              <a:rPr lang="en-NZ" sz="1600"/>
              <a:t>at top right is a non-mimetic, male-like female of the same species.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447800" y="3644900"/>
            <a:ext cx="136842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600"/>
              <a:t>On the left bottom three rows, unpalatable butterfly model species in the family Danaidae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913438" y="3573463"/>
            <a:ext cx="161925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600"/>
              <a:t>On the bottom right three rows, palatable mimetic forms of female </a:t>
            </a:r>
            <a:r>
              <a:rPr lang="en-NZ" sz="1600" i="1"/>
              <a:t>Papilio dardanus</a:t>
            </a:r>
            <a:r>
              <a:rPr lang="en-NZ" sz="1600"/>
              <a:t>, an African swallowtail species.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98500"/>
          </a:xfrm>
        </p:spPr>
        <p:txBody>
          <a:bodyPr/>
          <a:lstStyle/>
          <a:p>
            <a:pPr eaLnBrk="1" hangingPunct="1"/>
            <a:r>
              <a:rPr lang="en-NZ" sz="4000" smtClean="0"/>
              <a:t>These are all ant mimics</a:t>
            </a:r>
          </a:p>
        </p:txBody>
      </p:sp>
      <p:pic>
        <p:nvPicPr>
          <p:cNvPr id="5123" name="Picture 3" descr="Ant_Mimic_Spi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259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Spider</a:t>
            </a:r>
          </a:p>
        </p:txBody>
      </p:sp>
      <p:pic>
        <p:nvPicPr>
          <p:cNvPr id="5125" name="Picture 5" descr="ant-bee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81075"/>
            <a:ext cx="23764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19475" y="2852738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Beetle</a:t>
            </a:r>
          </a:p>
        </p:txBody>
      </p:sp>
      <p:pic>
        <p:nvPicPr>
          <p:cNvPr id="5127" name="Picture 7" descr="ant-katyd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36734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7088" y="6021388"/>
            <a:ext cx="2665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Katydid</a:t>
            </a:r>
          </a:p>
        </p:txBody>
      </p:sp>
      <p:pic>
        <p:nvPicPr>
          <p:cNvPr id="5129" name="Picture 9" descr="ant-assassinbu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2819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95963" y="31416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Assassin bugs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435600" y="6092825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Podsucker bug</a:t>
            </a:r>
          </a:p>
        </p:txBody>
      </p:sp>
      <p:pic>
        <p:nvPicPr>
          <p:cNvPr id="5132" name="Picture 12" descr="ant-podsuckerb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3362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6" grpId="0"/>
      <p:bldP spid="5128" grpId="0"/>
      <p:bldP spid="5130" grpId="0"/>
      <p:bldP spid="513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772400" cy="554038"/>
          </a:xfrm>
        </p:spPr>
        <p:txBody>
          <a:bodyPr/>
          <a:lstStyle/>
          <a:p>
            <a:pPr eaLnBrk="1" hangingPunct="1"/>
            <a:r>
              <a:rPr lang="en-NZ" sz="4000" smtClean="0"/>
              <a:t>Wasp mimics</a:t>
            </a:r>
          </a:p>
        </p:txBody>
      </p:sp>
      <p:pic>
        <p:nvPicPr>
          <p:cNvPr id="6147" name="Picture 3" descr="soldier 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33115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ongicorn bee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32400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Robber 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3675"/>
            <a:ext cx="324008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igg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33845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16013" y="3357563"/>
            <a:ext cx="295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dirty="0"/>
              <a:t>A real digger wasp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003800" y="3349625"/>
            <a:ext cx="266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dirty="0"/>
              <a:t>Soldier fly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187450" y="637063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dirty="0"/>
              <a:t>Beetle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219700" y="62992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dirty="0"/>
              <a:t>Robber fly</a:t>
            </a: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  <p:bldP spid="6152" grpId="0"/>
      <p:bldP spid="6153" grpId="0"/>
      <p:bldP spid="615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772400" cy="625475"/>
          </a:xfrm>
        </p:spPr>
        <p:txBody>
          <a:bodyPr/>
          <a:lstStyle/>
          <a:p>
            <a:pPr eaLnBrk="1" hangingPunct="1"/>
            <a:r>
              <a:rPr lang="en-NZ" sz="4000" smtClean="0"/>
              <a:t>Bee mimics</a:t>
            </a:r>
          </a:p>
        </p:txBody>
      </p:sp>
      <p:pic>
        <p:nvPicPr>
          <p:cNvPr id="7171" name="Picture 3" descr="mi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5370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roneflybeemi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22717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Fly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17637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9388" y="220503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 dirty="0">
                <a:solidFill>
                  <a:schemeClr val="bg1"/>
                </a:solidFill>
              </a:rPr>
              <a:t>A moth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771775" y="18446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 dirty="0">
                <a:solidFill>
                  <a:schemeClr val="bg1"/>
                </a:solidFill>
              </a:rPr>
              <a:t>A real bee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11638" y="37893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 dirty="0">
                <a:solidFill>
                  <a:schemeClr val="bg1"/>
                </a:solidFill>
              </a:rPr>
              <a:t>A </a:t>
            </a:r>
            <a:r>
              <a:rPr lang="en-NZ" b="1" dirty="0" err="1">
                <a:solidFill>
                  <a:schemeClr val="bg1"/>
                </a:solidFill>
              </a:rPr>
              <a:t>dronefly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380288" y="458152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All flies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  <p:bldP spid="7175" grpId="0"/>
      <p:bldP spid="7176" grpId="0"/>
      <p:bldP spid="717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pPr eaLnBrk="1" hangingPunct="1"/>
            <a:r>
              <a:rPr lang="en-NZ" smtClean="0"/>
              <a:t>Snakes</a:t>
            </a:r>
          </a:p>
        </p:txBody>
      </p:sp>
      <p:pic>
        <p:nvPicPr>
          <p:cNvPr id="8195" name="Picture 3" descr="caterpi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20050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oral sn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5251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scarlet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32416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084888" y="3417888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Poison coral snake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267200" y="6096000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Harmless king snake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371600" y="373380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Caterpillar</a:t>
            </a: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/>
      <p:bldP spid="8199" grpId="0"/>
      <p:bldP spid="820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Spider mimics</a:t>
            </a:r>
          </a:p>
        </p:txBody>
      </p:sp>
      <p:pic>
        <p:nvPicPr>
          <p:cNvPr id="9219" name="Picture 4" descr="planthopper-sp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048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moth sp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660650"/>
            <a:ext cx="321786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581400" y="1447800"/>
            <a:ext cx="2665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A bug looking like a jumping spider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562600" y="22098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A tricky moth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2819400" y="58674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Now I’m a spider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971800" y="4114800"/>
            <a:ext cx="195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Now I’m a moth</a:t>
            </a: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2" grpId="0"/>
      <p:bldP spid="9223" grpId="0"/>
      <p:bldP spid="922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574675"/>
          </a:xfrm>
        </p:spPr>
        <p:txBody>
          <a:bodyPr/>
          <a:lstStyle/>
          <a:p>
            <a:pPr eaLnBrk="1" hangingPunct="1"/>
            <a:r>
              <a:rPr lang="en-NZ" sz="4000" smtClean="0"/>
              <a:t>Mullerian mimicry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772400" cy="503238"/>
          </a:xfrm>
        </p:spPr>
        <p:txBody>
          <a:bodyPr/>
          <a:lstStyle/>
          <a:p>
            <a:pPr eaLnBrk="1" hangingPunct="1"/>
            <a:r>
              <a:rPr lang="en-NZ" sz="2400" b="1" smtClean="0"/>
              <a:t>Poisonous species have the same colouration</a:t>
            </a:r>
          </a:p>
        </p:txBody>
      </p:sp>
      <p:pic>
        <p:nvPicPr>
          <p:cNvPr id="10244" name="Picture 4" descr="wasps MllerianMimicr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2375"/>
            <a:ext cx="83169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1833563"/>
            <a:ext cx="5903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/>
              <a:t>Many wasp and bee species wear Taranaki colours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51838" y="635317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5" grpId="0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513</Words>
  <Application>Microsoft Office PowerPoint</Application>
  <PresentationFormat>On-screen Show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Batesian Mimicry</vt:lpstr>
      <vt:lpstr>Batesian Mimicry is widespread among tropical butterflies</vt:lpstr>
      <vt:lpstr>These are all ant mimics</vt:lpstr>
      <vt:lpstr>Wasp mimics</vt:lpstr>
      <vt:lpstr>Bee mimics</vt:lpstr>
      <vt:lpstr>Snakes</vt:lpstr>
      <vt:lpstr>Spider mimics</vt:lpstr>
      <vt:lpstr>Mullerian mimicry</vt:lpstr>
      <vt:lpstr>Müllerian mimicry in Dendrobates frogs in Peru</vt:lpstr>
      <vt:lpstr>Aposematic (warning) Colouration</vt:lpstr>
      <vt:lpstr>More aposematic examples</vt:lpstr>
      <vt:lpstr>Firing Chemicals</vt:lpstr>
      <vt:lpstr>Say it don’t spray it!</vt:lpstr>
      <vt:lpstr>Just leave me alone – O.K.!!</vt:lpstr>
      <vt:lpstr>Some animals just curl up</vt:lpstr>
      <vt:lpstr>The pangolin is also good at curling up</vt:lpstr>
      <vt:lpstr>And then there’s hedgehogs</vt:lpstr>
      <vt:lpstr>Speaking of using spines for defence, here are an American porcupine (left) and, African porcupine (right).</vt:lpstr>
      <vt:lpstr>If not spines, what about a shell?</vt:lpstr>
      <vt:lpstr>Hiding</vt:lpstr>
      <vt:lpstr>Being part of a large group can be  a useful way to escape individual attention from a predator.</vt:lpstr>
      <vt:lpstr>PowerPoint Presentation</vt:lpstr>
      <vt:lpstr>PowerPoint Presentation</vt:lpstr>
      <vt:lpstr>Keeping Watch</vt:lpstr>
      <vt:lpstr>And then you can just play dead and hope that the predator only likes live meat</vt:lpstr>
      <vt:lpstr>PowerPoint Presentation</vt:lpstr>
      <vt:lpstr>Even more “dead” animals</vt:lpstr>
    </vt:vector>
  </TitlesOfParts>
  <Company>St. Marys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Wood</dc:creator>
  <cp:lastModifiedBy>Rick Wood</cp:lastModifiedBy>
  <cp:revision>19</cp:revision>
  <dcterms:created xsi:type="dcterms:W3CDTF">2007-05-01T09:19:13Z</dcterms:created>
  <dcterms:modified xsi:type="dcterms:W3CDTF">2013-02-27T23:39:07Z</dcterms:modified>
</cp:coreProperties>
</file>